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4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0C5A5-3A91-4A50-A06F-8B84EFB2C023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B0F37-B9D1-4305-BA89-C464ED372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B0F37-B9D1-4305-BA89-C464ED3724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6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4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6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8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4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3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2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9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9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3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A1FE-E721-4FD3-9A84-123F9D65D819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0A32C-88DB-4484-ADD8-43C1EF5C6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6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19" y="22352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itchFamily="18" charset="-127"/>
                <a:ea typeface="Batang" pitchFamily="18" charset="-127"/>
              </a:rPr>
              <a:t>БАТЬКІВСЬКИЙ ЛЕКТОРІЙ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Психологічний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супровід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навчання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батьків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майбутніх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першокласників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648072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6629" y="1124744"/>
            <a:ext cx="5995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i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Для развития образных представлений чрезвычайно больное значение имеет изобразительная и конструктивная деятельность. Чтобы повысить подготовленность ребенка по этому показателю, нужно во внеурочное время стимулировать его занятие рисованием, лепкой, аппликацией, конструированием из строительного материала.</a:t>
            </a:r>
            <a:endParaRPr lang="ru-RU" sz="2000" b="1" i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0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err="1" smtClean="0">
                <a:solidFill>
                  <a:srgbClr val="C00000"/>
                </a:solidFill>
              </a:rPr>
              <a:t>совет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6" y="0"/>
            <a:ext cx="915547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980728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7030A0"/>
                </a:solidFill>
              </a:rPr>
              <a:t>УРОВЕНЬ РАЗВИТИЯ МЕЛКИХ ДВИЖЕНИЙ –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еще одна предпосылка успешного обучения.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Умение выполнять точные движения кистью и пальцами руки имеет большое значение для овладения письмом. У многих детей шести лет это умение сформировано недостаточно.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65" y="0"/>
            <a:ext cx="917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6206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Именно родители закладывают основы счастья или несчастья в будущем своего ребёнка. В.А. Сухомлинский был твёрдо уверен в том, что воспитание детей надо начинать именно с родителей. Воспитание в школе и воспитание в семье – это неразрывный процесс.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84" y="2996952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Именно родители должны стать нашими лучшими помощниками, союзниками, доброжелательными участниками единого педагогического процесса, коллегами в едином деле воспитания. Поэтому наши занятия ставят цель – поднять ответственность родителей за воспитание и обучение своих детей, оказывать им посильную помощь.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12398"/>
            <a:ext cx="9152384" cy="6845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268760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ГОТОВ ЛИ ШЕСТИЛЕТНИЙ РЕБЁНОК К ШКОЛЕ?</a:t>
            </a:r>
            <a:endParaRPr lang="ru-RU" sz="4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50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04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ВЫЯВЛЕНИЕ ОРИЕНТИРОВКИ </a:t>
            </a:r>
          </a:p>
          <a:p>
            <a:pPr algn="ctr"/>
            <a:r>
              <a:rPr lang="ru-RU" sz="2800" b="1" i="1" u="sng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В ОКРУЖАЮЩЕМ,</a:t>
            </a:r>
          </a:p>
          <a:p>
            <a:pPr algn="ctr"/>
            <a:r>
              <a:rPr lang="ru-RU" sz="2800" b="1" i="1" u="sng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ЗАПАСА ЗНАНИЙ </a:t>
            </a:r>
            <a:endParaRPr lang="ru-RU" sz="2800" b="1" i="1" u="sng" dirty="0">
              <a:solidFill>
                <a:srgbClr val="00B05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194" y="119675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Для проверки </a:t>
            </a:r>
            <a:r>
              <a:rPr lang="ru-RU" sz="2400" b="1" i="1" dirty="0" smtClean="0">
                <a:solidFill>
                  <a:srgbClr val="002060"/>
                </a:solidFill>
              </a:rPr>
              <a:t>ориентироваться в окружающем пространстве </a:t>
            </a:r>
            <a:r>
              <a:rPr lang="ru-RU" sz="2400" dirty="0" smtClean="0">
                <a:solidFill>
                  <a:srgbClr val="002060"/>
                </a:solidFill>
              </a:rPr>
              <a:t>и запаса знаний можно предложить следующие вопросы: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9313" y="2204864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 </a:t>
            </a:r>
            <a:r>
              <a:rPr lang="ru-RU" sz="2000" dirty="0" smtClean="0"/>
              <a:t>          Как тебя зовут?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	Сколько тебе лет?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	Как зовут твоих родителей?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	Как называется город, где ты живёшь?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	Каких ты знаешь домашних животных?( не меньше 2)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	Каких диких животных? (не меньше 2)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	В какое время года на деревьях появляются листья?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	Что остаётся на земле после дождя? ( лужи, грязь, вода, слякоть, </a:t>
            </a:r>
            <a:r>
              <a:rPr lang="ru-RU" sz="2000" dirty="0" err="1" smtClean="0"/>
              <a:t>мокрость</a:t>
            </a:r>
            <a:r>
              <a:rPr lang="ru-RU" sz="2000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	Чем отличается день от ночи? ( днём светло, днём солнце, а ночью луна, ночью спят)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5682739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высокий уровень  -  7-8 вопросов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средний уровень  -  5-6 вопросов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низкий уровень    -  4 или менее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0"/>
            <a:ext cx="2915816" cy="68328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5" y="25121"/>
            <a:ext cx="6512705" cy="7109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СОВЕТ: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стимулировать интерес к окружающему, фиксировать его внимание на том, что он видит во время прогулок;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надо приучать его рассказывать о своих впечатлениях;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такие рассказы нужно выслушивать, даже если они сбивчивы и односложны;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полезно задавать дополнительные вопросы, стараясь получить более подробный и развёрнутый рассказ;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почаще читать ребёнку детские книги, водить в кино или просматривать совместно фильмы, мультфильмы и обязательно обсуждать с ним прочитанное или увиденное.</a:t>
            </a:r>
          </a:p>
          <a:p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0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6"/>
            <a:ext cx="9144000" cy="6865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23799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УРОВЕНЬ УМСТВЕННОГО И РЕЧЕВОГО РАЗВИТИЯ –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один из главных показателей подготовленности ребёнка к школе.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Понимание словесных указаний взрослого, умение ответить на его вопросы и сформировать собственные вопросы к учителю – первое, что потребуется от ребёнка в учебном процессе.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31761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1.Понимание грамматической конструкции.</a:t>
            </a:r>
          </a:p>
          <a:p>
            <a:r>
              <a:rPr lang="ru-RU" dirty="0" smtClean="0"/>
              <a:t>+ - верный ответ;</a:t>
            </a:r>
          </a:p>
          <a:p>
            <a:r>
              <a:rPr lang="ru-RU" dirty="0" smtClean="0"/>
              <a:t>-   неверный ответ.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2.Выполнение словесных поручений.</a:t>
            </a:r>
          </a:p>
          <a:p>
            <a:r>
              <a:rPr lang="ru-RU" dirty="0" smtClean="0"/>
              <a:t>+ верное выполнение полной инструкции и правильный ответ на оба вопроса;</a:t>
            </a:r>
          </a:p>
          <a:p>
            <a:r>
              <a:rPr lang="ru-RU" dirty="0" smtClean="0"/>
              <a:t>- невыполнение инструкции;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3.Изменение существительных по числам.</a:t>
            </a:r>
          </a:p>
          <a:p>
            <a:r>
              <a:rPr lang="ru-RU" dirty="0" smtClean="0"/>
              <a:t>+ допущено не более 2 ошибок (перестановка ударения, искажённые формы </a:t>
            </a:r>
            <a:r>
              <a:rPr lang="ru-RU" dirty="0" err="1" smtClean="0"/>
              <a:t>множ</a:t>
            </a:r>
            <a:r>
              <a:rPr lang="ru-RU" dirty="0" smtClean="0"/>
              <a:t>. числа: ухо – ухи)</a:t>
            </a:r>
          </a:p>
          <a:p>
            <a:r>
              <a:rPr lang="ru-RU" dirty="0" smtClean="0"/>
              <a:t>- 7 и более ошибок.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4.Рассказ по картинкам.</a:t>
            </a:r>
          </a:p>
          <a:p>
            <a:r>
              <a:rPr lang="ru-RU" dirty="0" smtClean="0"/>
              <a:t>+  правильное расположение картинок и правильное описание изображённых событий;</a:t>
            </a:r>
          </a:p>
          <a:p>
            <a:r>
              <a:rPr lang="ru-RU" dirty="0" smtClean="0"/>
              <a:t>-   последовательность картинок случайна.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0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НЕДОСТАТОЧНЫЙ УРОВЕНЬ РАЗВИТИЯ ОБРАЗНЫХ ПРЕДСТАВЛЕНИЙ –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одна из частых причин трудностей в учебе.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Период их наиболее интенсивного формирования приходится на дошкольный и начало младшего школьного возраста.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3154328"/>
            <a:ext cx="56886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1.Собирание разрезанных картинок</a:t>
            </a:r>
          </a:p>
          <a:p>
            <a:r>
              <a:rPr lang="ru-RU" sz="2000" dirty="0" smtClean="0"/>
              <a:t>+ - верный ответ;</a:t>
            </a:r>
          </a:p>
          <a:p>
            <a:r>
              <a:rPr lang="ru-RU" sz="2000" dirty="0" smtClean="0"/>
              <a:t>- - неверный ответ.</a:t>
            </a:r>
          </a:p>
          <a:p>
            <a:r>
              <a:rPr lang="ru-RU" sz="2000" b="1" dirty="0" smtClean="0"/>
              <a:t>2.Рисунок человека</a:t>
            </a:r>
          </a:p>
          <a:p>
            <a:r>
              <a:rPr lang="ru-RU" sz="2000" dirty="0" smtClean="0"/>
              <a:t>При оценке рисунка учитывается:</a:t>
            </a:r>
          </a:p>
          <a:p>
            <a:r>
              <a:rPr lang="ru-RU" sz="2000" dirty="0" smtClean="0"/>
              <a:t>а – наличие основных частей;</a:t>
            </a:r>
          </a:p>
          <a:p>
            <a:r>
              <a:rPr lang="ru-RU" sz="2000" dirty="0" smtClean="0"/>
              <a:t>б – наличие второстепенных деталей;</a:t>
            </a:r>
          </a:p>
          <a:p>
            <a:r>
              <a:rPr lang="ru-RU" sz="2000" dirty="0" smtClean="0"/>
              <a:t>в – способ изображения рук и ног.</a:t>
            </a:r>
          </a:p>
          <a:p>
            <a:r>
              <a:rPr lang="ru-RU" sz="2000" dirty="0" smtClean="0"/>
              <a:t>- - высокий уровень;</a:t>
            </a:r>
          </a:p>
          <a:p>
            <a:r>
              <a:rPr lang="ru-RU" sz="2000" dirty="0" smtClean="0"/>
              <a:t>+ - низкий уровень.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7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6" y="15132"/>
            <a:ext cx="9177536" cy="68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6"/>
            <a:ext cx="9144000" cy="68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505</Words>
  <Application>Microsoft Office PowerPoint</Application>
  <PresentationFormat>Экран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Batang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qwerty</cp:lastModifiedBy>
  <cp:revision>10</cp:revision>
  <dcterms:created xsi:type="dcterms:W3CDTF">2013-01-10T13:34:39Z</dcterms:created>
  <dcterms:modified xsi:type="dcterms:W3CDTF">2015-02-20T09:13:22Z</dcterms:modified>
</cp:coreProperties>
</file>